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3" r:id="rId5"/>
    <p:sldId id="270" r:id="rId6"/>
    <p:sldId id="271" r:id="rId7"/>
    <p:sldId id="272" r:id="rId8"/>
    <p:sldId id="281" r:id="rId9"/>
    <p:sldId id="261" r:id="rId10"/>
    <p:sldId id="262" r:id="rId11"/>
    <p:sldId id="273" r:id="rId12"/>
    <p:sldId id="284" r:id="rId13"/>
    <p:sldId id="274" r:id="rId14"/>
    <p:sldId id="285" r:id="rId15"/>
    <p:sldId id="28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660"/>
  </p:normalViewPr>
  <p:slideViewPr>
    <p:cSldViewPr>
      <p:cViewPr>
        <p:scale>
          <a:sx n="68" d="100"/>
          <a:sy n="68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24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96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7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35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87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71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7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9C6F-3E46-41D6-95C8-0AFFAB95D8C9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BFA2-DCEB-446F-9EEC-3A2595B3F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4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2" y="-144463"/>
            <a:ext cx="5031218" cy="49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4616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COMISSÃO </a:t>
            </a:r>
            <a:r>
              <a:rPr lang="pt-BR" sz="3600" b="1" dirty="0"/>
              <a:t>PAROQUIAL DA </a:t>
            </a:r>
            <a:br>
              <a:rPr lang="pt-BR" sz="3600" b="1" dirty="0"/>
            </a:br>
            <a:r>
              <a:rPr lang="pt-BR" sz="3600" b="1" dirty="0"/>
              <a:t>INICIAÇÃO À VIDA CRIST</a:t>
            </a:r>
            <a:r>
              <a:rPr lang="pt-BR" sz="3600" dirty="0"/>
              <a:t>Ã</a:t>
            </a:r>
          </a:p>
        </p:txBody>
      </p:sp>
      <p:sp>
        <p:nvSpPr>
          <p:cNvPr id="4" name="AutoShape 2" descr="https://attachment.outlook.office.net/owa/ppaulogil@hotmail.com/service.svc/s/GetAttachmentThumbnail?id=AQMkADAwATZiZmYAZC1lYzExAC05MWQxLTAwAi0wMAoARgAAA8Zba%2BXtlttKnNWRmAeCanEHAId6vb7DRi1Aqta%2BlR9MXw0AAAIBCQAAAId6vb7DRi1Aqta%2BlR9MXw0AAiQK9C8AAAABEgAQAOBPSHGA%2BfhLmjauq9eLhWk%3D&amp;thumbnailType=2&amp;X-OWA-CANARY=lhrPRbx1lkCFmJrtcj7l0YBIRkYciNUY7indqfVZPgq9qoZj0kmhGCotbbXZvBeielrxVz6LA0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QyMzY1LTM5NjA1NzQ0MTdcIixcInB1aWRcIjpcIjE4OTk5NDcxNjg0Njk0NTdcIixcIm9pZFwiOlwiMDAwNmJmZmQtZWMxMS05MWQx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yMDg2MTUzMSwibmJmIjoxNTIwODYwOTMxfQ.pw62If61V88odTkjHOZNgrJmuV3ofX0Buxv4DQ-6J-OOPpJw-f8klBZ8qelx-l5lNuUdKvvdI5qmyJkj-lMLyFnBXUixRQV40vkOHWJgU3NFYwgAjqQtx7hD6VLmxquxd04ag_G7sqSvbCDTKS44NbxWdowLxYYbunKwwtoG_3nGYmkkMhaJTOlR5nIYNGG_wB4eOo1MmXGRc9y81jXh7dQrp6PSI8uJlm2_fSX3xCDMKnhB8VBMGdx-YZSAJqc0jv7kRm5GVMA-9Z2lxlSaEMG6kBfWGsu2uqcIkDM_hd4LMAi7UiviJajUlsVnfK2FoyAuYUIL1jUcdXbeeq8oaQ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https://attachment.outlook.office.net/owa/ppaulogil@hotmail.com/service.svc/s/GetAttachmentThumbnail?id=AQMkADAwATZiZmYAZC1lYzExAC05MWQxLTAwAi0wMAoARgAAA8Zba%2BXtlttKnNWRmAeCanEHAId6vb7DRi1Aqta%2BlR9MXw0AAAIBCQAAAId6vb7DRi1Aqta%2BlR9MXw0AAiQK9C8AAAABEgAQAOBPSHGA%2BfhLmjauq9eLhWk%3D&amp;thumbnailType=2&amp;X-OWA-CANARY=lhrPRbx1lkCFmJrtcj7l0YBIRkYciNUY7indqfVZPgq9qoZj0kmhGCotbbXZvBeielrxVz6LA0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QyMzY1LTM5NjA1NzQ0MTdcIixcInB1aWRcIjpcIjE4OTk5NDcxNjg0Njk0NTdcIixcIm9pZFwiOlwiMDAwNmJmZmQtZWMxMS05MWQx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yMDg2MTUzMSwibmJmIjoxNTIwODYwOTMxfQ.pw62If61V88odTkjHOZNgrJmuV3ofX0Buxv4DQ-6J-OOPpJw-f8klBZ8qelx-l5lNuUdKvvdI5qmyJkj-lMLyFnBXUixRQV40vkOHWJgU3NFYwgAjqQtx7hD6VLmxquxd04ag_G7sqSvbCDTKS44NbxWdowLxYYbunKwwtoG_3nGYmkkMhaJTOlR5nIYNGG_wB4eOo1MmXGRc9y81jXh7dQrp6PSI8uJlm2_fSX3xCDMKnhB8VBMGdx-YZSAJqc0jv7kRm5GVMA-9Z2lxlSaEMG6kBfWGsu2uqcIkDM_hd4LMAi7UiviJajUlsVnfK2FoyAuYUIL1jUcdXbeeq8oaQ&amp;owa=outlook.live.com&amp;i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https://attachment.outlook.office.net/owa/ppaulogil@hotmail.com/service.svc/s/GetAttachmentThumbnail?id=AQMkADAwATZiZmYAZC1lYzExAC05MWQxLTAwAi0wMAoARgAAA8Zba%2BXtlttKnNWRmAeCanEHAId6vb7DRi1Aqta%2BlR9MXw0AAAIBCQAAAId6vb7DRi1Aqta%2BlR9MXw0AAiQK9C8AAAABEgAQAOBPSHGA%2BfhLmjauq9eLhWk%3D&amp;thumbnailType=2&amp;X-OWA-CANARY=lhrPRbx1lkCFmJrtcj7l0YBIRkYciNUY7indqfVZPgq9qoZj0kmhGCotbbXZvBeielrxVz6LA0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QyMzY1LTM5NjA1NzQ0MTdcIixcInB1aWRcIjpcIjE4OTk5NDcxNjg0Njk0NTdcIixcIm9pZFwiOlwiMDAwNmJmZmQtZWMxMS05MWQx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yMDg2MTUzMSwibmJmIjoxNTIwODYwOTMxfQ.pw62If61V88odTkjHOZNgrJmuV3ofX0Buxv4DQ-6J-OOPpJw-f8klBZ8qelx-l5lNuUdKvvdI5qmyJkj-lMLyFnBXUixRQV40vkOHWJgU3NFYwgAjqQtx7hD6VLmxquxd04ag_G7sqSvbCDTKS44NbxWdowLxYYbunKwwtoG_3nGYmkkMhaJTOlR5nIYNGG_wB4eOo1MmXGRc9y81jXh7dQrp6PSI8uJlm2_fSX3xCDMKnhB8VBMGdx-YZSAJqc0jv7kRm5GVMA-9Z2lxlSaEMG6kBfWGsu2uqcIkDM_hd4LMAi7UiviJajUlsVnfK2FoyAuYUIL1jUcdXbeeq8oaQ&amp;owa=outlook.live.com&amp;i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9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5896" y="274637"/>
            <a:ext cx="5184576" cy="3761785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/>
              <a:t>Mas está faltando o elemento inicial que se dá antes da colheita... O que seria?</a:t>
            </a:r>
            <a:br>
              <a:rPr lang="pt-BR" b="1" dirty="0"/>
            </a:br>
            <a:r>
              <a:rPr lang="pt-BR" b="1" dirty="0"/>
              <a:t> E no final?</a:t>
            </a:r>
            <a:br>
              <a:rPr lang="pt-BR" b="1" dirty="0"/>
            </a:br>
            <a:r>
              <a:rPr lang="pt-BR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2028" y="459338"/>
            <a:ext cx="1512168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67744" y="1573560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79912" y="2708920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92080" y="3933056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04248" y="5157192"/>
            <a:ext cx="1512168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27584" y="778728"/>
            <a:ext cx="141661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SEMEADURA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23928" y="3013177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PREPARO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4252446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SECAGEM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1892950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COLHEITA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48264" y="5476582"/>
            <a:ext cx="1224136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CAFEZINHO</a:t>
            </a:r>
          </a:p>
        </p:txBody>
      </p:sp>
    </p:spTree>
    <p:extLst>
      <p:ext uri="{BB962C8B-B14F-4D97-AF65-F5344CB8AC3E}">
        <p14:creationId xmlns:p14="http://schemas.microsoft.com/office/powerpoint/2010/main" val="23998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35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u="sng" dirty="0">
                <a:latin typeface="+mn-lt"/>
              </a:rPr>
              <a:t>COMISSÃO PAROQUIAL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1412776"/>
            <a:ext cx="864095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“</a:t>
            </a:r>
            <a:r>
              <a:rPr lang="pt-BR" sz="3200" dirty="0"/>
              <a:t>Da Igreja recebemos a tradição da fé, nela a nutrimos e, a partir dela e por ela, somos enviados a evangelizar. </a:t>
            </a:r>
            <a:r>
              <a:rPr lang="pt-BR" sz="3200" b="1" dirty="0"/>
              <a:t>A comunidade eclesial é, portanto, o lugar privilegiado para a experiência da vida cristã, bem como a fonte de onde deve brotar o testemunho </a:t>
            </a:r>
            <a:r>
              <a:rPr lang="pt-BR" sz="3200" dirty="0"/>
              <a:t>como proposta de um novo estilo de vida a todos quantos querem, já aqui neste mundo, assumirem a vida em plenitude proposta por Jesus (</a:t>
            </a:r>
            <a:r>
              <a:rPr lang="pt-BR" sz="3200" dirty="0" err="1"/>
              <a:t>Jo</a:t>
            </a:r>
            <a:r>
              <a:rPr lang="pt-BR" sz="3200" dirty="0"/>
              <a:t> 10,10).</a:t>
            </a:r>
          </a:p>
          <a:p>
            <a:endParaRPr lang="pt-BR" sz="2400" dirty="0"/>
          </a:p>
          <a:p>
            <a:r>
              <a:rPr lang="pt-BR" sz="2000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5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064896" cy="1143000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O Documento 107, fruto da 55a Assembleia dos Bispos do Brasil, tem como objetivo indicar o itinerário a ser seguido para formar discípulos missionários, bem como transformar as comunidades, assim como toda a Igreja, em “Casa de Iniciação Cristã”.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Isto </a:t>
            </a:r>
            <a:r>
              <a:rPr lang="pt-BR" sz="2800" dirty="0"/>
              <a:t>quer dizer que, </a:t>
            </a:r>
            <a:r>
              <a:rPr lang="pt-BR" sz="2800" b="1" dirty="0"/>
              <a:t>é nesta vivência comunitária que se gera e se vive o testemunho do Evangelho, e o exercício do fiel seguimento de Cristo. </a:t>
            </a:r>
            <a:r>
              <a:rPr lang="pt-BR" sz="2800" dirty="0"/>
              <a:t>Assim sendo, a comunidade não poderá fechar-se em si mesma, mas abrir-se a uma constante acolhida.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9252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/>
              <a:t>A consolidação, portanto, os direcionamentos, de forma compreendida, integrada e assumida, certamente darão rumo à ação evangelizadora da Igreja em nosso momento atual</a:t>
            </a:r>
            <a:r>
              <a:rPr lang="pt-BR" sz="3600" dirty="0" smtClean="0"/>
              <a:t>.</a:t>
            </a:r>
            <a:br>
              <a:rPr lang="pt-BR" sz="36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3600" b="1" dirty="0" smtClean="0"/>
              <a:t>É </a:t>
            </a:r>
            <a:r>
              <a:rPr lang="pt-BR" sz="3600" b="1" dirty="0"/>
              <a:t>um processo vivido e desenvolvido pela Comunidade Eclesial de forma que a </a:t>
            </a:r>
            <a:r>
              <a:rPr lang="pt-BR" sz="3600" b="1" dirty="0" err="1"/>
              <a:t>missionariedade</a:t>
            </a:r>
            <a:r>
              <a:rPr lang="pt-BR" sz="3600" b="1" dirty="0"/>
              <a:t> da Igreja esteja apontando para o seu momento, a sua realidade</a:t>
            </a:r>
            <a:r>
              <a:rPr lang="pt-BR" sz="3100" b="1" dirty="0"/>
              <a:t>.</a:t>
            </a: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505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dirty="0"/>
              <a:t>A vida cristã, como modelo de “vida em plenitude” desenvolve-se desta maneira, numa experiência de comunhão com o seu Mestre, tendo em vista o convite, por meio da ação evangelizadora, sempre situada no seu contexto, ancorada no essencial evangélico. 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>Todavia</a:t>
            </a:r>
            <a:r>
              <a:rPr lang="pt-BR" sz="3100" dirty="0"/>
              <a:t>, aberta a novos horizontes que precisam ser desbravados e que esperam o alcance do Evangelho para um novo sentido”.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2700" dirty="0"/>
              <a:t>* Pe. Carlos César de Sousa é Mestre em Teologia Sistemática na área de Bíblia, </a:t>
            </a:r>
            <a:r>
              <a:rPr lang="pt-BR" sz="2700" dirty="0" smtClean="0"/>
              <a:t>pela </a:t>
            </a:r>
            <a:r>
              <a:rPr lang="pt-BR" sz="2700" dirty="0"/>
              <a:t>Faculdade Jesuíta de Filosofia e Teologia de Belo Horizonte</a:t>
            </a:r>
            <a:r>
              <a:rPr lang="pt-BR" sz="6000" dirty="0"/>
              <a:t/>
            </a:r>
            <a:br>
              <a:rPr lang="pt-BR" sz="6000" dirty="0"/>
            </a:br>
            <a:r>
              <a:rPr lang="pt-BR" sz="6000" dirty="0"/>
              <a:t/>
            </a:r>
            <a:br>
              <a:rPr lang="pt-BR" sz="60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77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46DA9B-E5A9-4637-84C9-6F516BA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01" y="19168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sz="6700" b="1" dirty="0">
                <a:latin typeface="Pristina" pitchFamily="66" charset="0"/>
              </a:rPr>
              <a:t>Concluindo...</a:t>
            </a:r>
            <a:br>
              <a:rPr lang="pt-BR" sz="6700" b="1" dirty="0">
                <a:latin typeface="Pristina" pitchFamily="66" charset="0"/>
              </a:rPr>
            </a:br>
            <a:r>
              <a:rPr lang="pt-BR" sz="1600" b="1" dirty="0">
                <a:latin typeface="Pristina" pitchFamily="66" charset="0"/>
              </a:rPr>
              <a:t/>
            </a:r>
            <a:br>
              <a:rPr lang="pt-BR" sz="1600" b="1" dirty="0">
                <a:latin typeface="Pristina" pitchFamily="66" charset="0"/>
              </a:rPr>
            </a:br>
            <a:r>
              <a:rPr lang="pt-BR" dirty="0"/>
              <a:t>Qual a relação que esse processo apresentado no vídeo </a:t>
            </a:r>
            <a:br>
              <a:rPr lang="pt-BR" dirty="0"/>
            </a:br>
            <a:r>
              <a:rPr lang="pt-BR" dirty="0"/>
              <a:t>e complementado no plenário </a:t>
            </a:r>
            <a:br>
              <a:rPr lang="pt-BR" dirty="0"/>
            </a:br>
            <a:r>
              <a:rPr lang="pt-BR" dirty="0"/>
              <a:t>tem com a IVC?</a:t>
            </a:r>
            <a:br>
              <a:rPr lang="pt-BR" dirty="0"/>
            </a:br>
            <a:endParaRPr lang="pt-BR" dirty="0"/>
          </a:p>
        </p:txBody>
      </p:sp>
      <p:pic>
        <p:nvPicPr>
          <p:cNvPr id="3" name="Picture 2" descr="https://bsdehonbrasil.files.wordpress.com/2015/08/3892.jpg">
            <a:extLst>
              <a:ext uri="{FF2B5EF4-FFF2-40B4-BE49-F238E27FC236}">
                <a16:creationId xmlns="" xmlns:a16="http://schemas.microsoft.com/office/drawing/2014/main" id="{3978A7D3-FC16-4451-B519-4CDA2057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5728493" cy="2700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5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96913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sz="6000" dirty="0">
                <a:latin typeface="Pristina" pitchFamily="66" charset="0"/>
              </a:rPr>
              <a:t>É tempo de voltar ao essencial . </a:t>
            </a:r>
            <a:br>
              <a:rPr lang="pt-BR" sz="6000" dirty="0">
                <a:latin typeface="Pristina" pitchFamily="66" charset="0"/>
              </a:rPr>
            </a:br>
            <a:r>
              <a:rPr lang="pt-BR" sz="2700" dirty="0"/>
              <a:t>(Papa Francisco. </a:t>
            </a:r>
            <a:r>
              <a:rPr lang="pt-BR" sz="2700" dirty="0" err="1"/>
              <a:t>Misericordiae</a:t>
            </a:r>
            <a:r>
              <a:rPr lang="pt-BR" sz="2700" dirty="0"/>
              <a:t> </a:t>
            </a:r>
            <a:r>
              <a:rPr lang="pt-BR" sz="2700" dirty="0" err="1"/>
              <a:t>Vultus</a:t>
            </a:r>
            <a:r>
              <a:rPr lang="pt-BR" sz="2700" dirty="0"/>
              <a:t>, 10)</a:t>
            </a: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620947" cy="37444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iciação vida cri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" y="1464000"/>
            <a:ext cx="3704634" cy="52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6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ETAPAS PARA A FORMAÇÃO DA COMISSÃO PAROQUIAL</a:t>
            </a:r>
            <a:br>
              <a:rPr lang="pt-BR" dirty="0"/>
            </a:b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115616" y="2420888"/>
            <a:ext cx="1944216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707904" y="3314150"/>
            <a:ext cx="1944216" cy="172819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154751" y="4178246"/>
            <a:ext cx="1944216" cy="172819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75656" y="3100318"/>
            <a:ext cx="122413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 </a:t>
            </a:r>
            <a:r>
              <a:rPr lang="pt-BR" sz="2000" b="1" dirty="0" smtClean="0"/>
              <a:t>QUE É?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9932" y="3824303"/>
            <a:ext cx="144016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COM QUEM?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63475" y="4786777"/>
            <a:ext cx="172676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PARA QUE ? </a:t>
            </a:r>
          </a:p>
        </p:txBody>
      </p:sp>
    </p:spTree>
    <p:extLst>
      <p:ext uri="{BB962C8B-B14F-4D97-AF65-F5344CB8AC3E}">
        <p14:creationId xmlns:p14="http://schemas.microsoft.com/office/powerpoint/2010/main" val="14650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 iniciação à Vida Cristã é responsabilidade de toda a comunidade...</a:t>
            </a: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69" y="1196752"/>
            <a:ext cx="46368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745" y="5373216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caminho a ser percorrido, só será possível em um trabalho de equipe...</a:t>
            </a:r>
          </a:p>
        </p:txBody>
      </p:sp>
    </p:spTree>
    <p:extLst>
      <p:ext uri="{BB962C8B-B14F-4D97-AF65-F5344CB8AC3E}">
        <p14:creationId xmlns:p14="http://schemas.microsoft.com/office/powerpoint/2010/main" val="6117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80" y="692696"/>
            <a:ext cx="522567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723959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600" dirty="0"/>
              <a:t>A Iniciação à Vida Cristã é um </a:t>
            </a:r>
            <a:r>
              <a:rPr lang="pt-BR" sz="3600" b="1" dirty="0"/>
              <a:t>processo de crescimento na fé</a:t>
            </a:r>
            <a:r>
              <a:rPr lang="pt-BR" sz="3600" dirty="0"/>
              <a:t> de </a:t>
            </a:r>
            <a:r>
              <a:rPr lang="pt-BR" sz="3600" i="1" u="sng" dirty="0"/>
              <a:t>forma gradual e permanente</a:t>
            </a:r>
            <a:r>
              <a:rPr lang="pt-BR" sz="3600" dirty="0"/>
              <a:t>, que acontece numa comunidade eclesial.</a:t>
            </a:r>
          </a:p>
          <a:p>
            <a:pPr algn="just" fontAlgn="base"/>
            <a:endParaRPr lang="pt-BR" sz="3600" dirty="0"/>
          </a:p>
          <a:p>
            <a:pPr algn="just" fontAlgn="base"/>
            <a:r>
              <a:rPr lang="pt-BR" sz="3600" dirty="0"/>
              <a:t>A Iniciação à Vida Cristã visa transformar a fé inicial em uma fé progressivamente </a:t>
            </a:r>
            <a:r>
              <a:rPr lang="pt-BR" sz="3600" dirty="0" smtClean="0"/>
              <a:t>adulta( madura), </a:t>
            </a:r>
            <a:r>
              <a:rPr lang="pt-BR" sz="3600" dirty="0"/>
              <a:t>cada vez mais convicta e comprometida.</a:t>
            </a:r>
          </a:p>
          <a:p>
            <a:pPr fontAlgn="base"/>
            <a:endParaRPr lang="pt-BR" sz="2800" dirty="0"/>
          </a:p>
          <a:p>
            <a:pPr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437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42493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No processo vai se fortalecendo o encontro pessoal com Jesus e com o Evangelho de maneira mais intensa através de uma experiência fascinante (</a:t>
            </a:r>
            <a:r>
              <a:rPr lang="pt-BR" dirty="0" err="1"/>
              <a:t>DAp</a:t>
            </a:r>
            <a:r>
              <a:rPr lang="pt-BR" dirty="0"/>
              <a:t> 277), que leve a uma </a:t>
            </a:r>
            <a:r>
              <a:rPr lang="pt-BR" b="1" dirty="0"/>
              <a:t>adesão, comunhão e intimidade plena com Ele</a:t>
            </a:r>
            <a:r>
              <a:rPr lang="pt-BR" dirty="0"/>
              <a:t>, caminho, verdade e vida (</a:t>
            </a:r>
            <a:r>
              <a:rPr lang="pt-BR" dirty="0" err="1"/>
              <a:t>Jo</a:t>
            </a:r>
            <a:r>
              <a:rPr lang="pt-BR" dirty="0"/>
              <a:t> 14, 6).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64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t-BR" dirty="0"/>
              <a:t>A Iniciação à Vida Cristã tem como </a:t>
            </a:r>
            <a:r>
              <a:rPr lang="pt-BR" b="1" dirty="0"/>
              <a:t>inspiração o catecumenato </a:t>
            </a:r>
            <a:r>
              <a:rPr lang="pt-BR" dirty="0"/>
              <a:t>que não se limita à celebração dos sacramentos, mas a um progressivo mergulhar no mistério, dando valor a tempos, </a:t>
            </a:r>
            <a:br>
              <a:rPr lang="pt-BR" dirty="0"/>
            </a:br>
            <a:r>
              <a:rPr lang="pt-BR" dirty="0"/>
              <a:t>etapas com suas celebrações, símbolos, ritos, benções…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Um caminho a percorrer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1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D78C5A-7BAC-41EA-8AA4-6E359A96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AGORA vamos </a:t>
            </a:r>
            <a:r>
              <a:rPr lang="pt-BR" b="1" dirty="0"/>
              <a:t>assistir a um vídeo que nos apresenta os elementos fundamentais de um </a:t>
            </a:r>
            <a:br>
              <a:rPr lang="pt-BR" b="1" dirty="0"/>
            </a:br>
            <a:r>
              <a:rPr lang="pt-BR" b="1" dirty="0"/>
              <a:t>PROCESSO.</a:t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Fiquemos atentos para identificar </a:t>
            </a:r>
            <a:br>
              <a:rPr lang="pt-BR" b="1" dirty="0"/>
            </a:br>
            <a:r>
              <a:rPr lang="pt-BR" b="1" dirty="0"/>
              <a:t>tais elementos ...</a:t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62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466775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Qual o PROCESSO</a:t>
            </a:r>
            <a:br>
              <a:rPr lang="pt-BR" b="1" dirty="0"/>
            </a:br>
            <a:r>
              <a:rPr lang="pt-BR" b="1" dirty="0"/>
              <a:t>apresentado no vídeo?</a:t>
            </a:r>
            <a:r>
              <a:rPr lang="pt-BR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2028" y="459338"/>
            <a:ext cx="1512168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67744" y="1573560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79912" y="2708920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92080" y="3933056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04248" y="5157192"/>
            <a:ext cx="1512168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6643" y="778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23928" y="3013177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PREPARO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4252446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SECAGEM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1892950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COLHEITA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48264" y="54765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?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2F96F348-049A-4ED5-9BFF-22DBDEBD4CBF}"/>
              </a:ext>
            </a:extLst>
          </p:cNvPr>
          <p:cNvSpPr txBox="1">
            <a:spLocks/>
          </p:cNvSpPr>
          <p:nvPr/>
        </p:nvSpPr>
        <p:spPr>
          <a:xfrm>
            <a:off x="241176" y="5089748"/>
            <a:ext cx="5554960" cy="143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Quais elementos foram identificados nesse PROCESSO?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50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444</Words>
  <Application>Microsoft Office PowerPoint</Application>
  <PresentationFormat>Apresentação na tela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 COMISSÃO PAROQUIAL DA  INICIAÇÃO À VIDA CRISTÃ</vt:lpstr>
      <vt:lpstr>É tempo de voltar ao essencial .  (Papa Francisco. Misericordiae Vultus, 10)</vt:lpstr>
      <vt:lpstr>ETAPAS PARA A FORMAÇÃO DA COMISSÃO PAROQUIAL </vt:lpstr>
      <vt:lpstr>A iniciação à Vida Cristã é responsabilidade de toda a comunidade...</vt:lpstr>
      <vt:lpstr>Apresentação do PowerPoint</vt:lpstr>
      <vt:lpstr>No processo vai se fortalecendo o encontro pessoal com Jesus e com o Evangelho de maneira mais intensa através de uma experiência fascinante (DAp 277), que leve a uma adesão, comunhão e intimidade plena com Ele, caminho, verdade e vida (Jo 14, 6). </vt:lpstr>
      <vt:lpstr>A Iniciação à Vida Cristã tem como inspiração o catecumenato que não se limita à celebração dos sacramentos, mas a um progressivo mergulhar no mistério, dando valor a tempos,  etapas com suas celebrações, símbolos, ritos, benções…  Um caminho a percorrer </vt:lpstr>
      <vt:lpstr>AGORA vamos assistir a um vídeo que nos apresenta os elementos fundamentais de um  PROCESSO.  Fiquemos atentos para identificar  tais elementos ... </vt:lpstr>
      <vt:lpstr>Qual o PROCESSO apresentado no vídeo? </vt:lpstr>
      <vt:lpstr>Mas está faltando o elemento inicial que se dá antes da colheita... O que seria?  E no final?  </vt:lpstr>
      <vt:lpstr>COMISSÃO PAROQUIAL </vt:lpstr>
      <vt:lpstr>O Documento 107, fruto da 55a Assembleia dos Bispos do Brasil, tem como objetivo indicar o itinerário a ser seguido para formar discípulos missionários, bem como transformar as comunidades, assim como toda a Igreja, em “Casa de Iniciação Cristã”.   Isto quer dizer que, é nesta vivência comunitária que se gera e se vive o testemunho do Evangelho, e o exercício do fiel seguimento de Cristo. Assim sendo, a comunidade não poderá fechar-se em si mesma, mas abrir-se a uma constante acolhida. </vt:lpstr>
      <vt:lpstr>A consolidação, portanto, os direcionamentos, de forma compreendida, integrada e assumida, certamente darão rumo à ação evangelizadora da Igreja em nosso momento atual.  É um processo vivido e desenvolvido pela Comunidade Eclesial de forma que a missionariedade da Igreja esteja apontando para o seu momento, a sua realidade.     </vt:lpstr>
      <vt:lpstr>A vida cristã, como modelo de “vida em plenitude” desenvolve-se desta maneira, numa experiência de comunhão com o seu Mestre, tendo em vista o convite, por meio da ação evangelizadora, sempre situada no seu contexto, ancorada no essencial evangélico.   Todavia, aberta a novos horizontes que precisam ser desbravados e que esperam o alcance do Evangelho para um novo sentido”.  * Pe. Carlos César de Sousa é Mestre em Teologia Sistemática na área de Bíblia, pela Faculdade Jesuíta de Filosofia e Teologia de Belo Horizonte  </vt:lpstr>
      <vt:lpstr>Concluindo...  Qual a relação que esse processo apresentado no vídeo  e complementado no plenário  tem com a IVC?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PAROQUIAL DA INICIAÇÃO À VIDA CRISTÃ</dc:title>
  <dc:creator>PMJ</dc:creator>
  <cp:lastModifiedBy>windows 7</cp:lastModifiedBy>
  <cp:revision>24</cp:revision>
  <dcterms:created xsi:type="dcterms:W3CDTF">2018-03-12T12:19:30Z</dcterms:created>
  <dcterms:modified xsi:type="dcterms:W3CDTF">2018-10-17T20:12:55Z</dcterms:modified>
</cp:coreProperties>
</file>